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71" r:id="rId13"/>
    <p:sldId id="280" r:id="rId14"/>
    <p:sldId id="278" r:id="rId15"/>
    <p:sldId id="274" r:id="rId16"/>
    <p:sldId id="27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328C6-2B60-0C4C-966E-7411980D2DA3}" v="166" dt="2023-12-07T22:27:27.163"/>
    <p1510:client id="{518974E5-DC86-DB48-918D-37590B16AF95}" v="243" dt="2023-12-07T22:07:34.605"/>
    <p1510:client id="{A2C29FC8-972C-4498-9620-F5D61DD50C9A}" v="13" dt="2023-12-07T21:25:38.889"/>
    <p1510:client id="{D227344A-39AF-4DCC-B5C2-D55A64B9234A}" v="141" dt="2023-12-07T19:36:54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47BF87-D648-4800-8357-5ADC1B23FB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180A38-688A-4586-9B1D-7509198FCF42}">
      <dgm:prSet/>
      <dgm:spPr/>
      <dgm:t>
        <a:bodyPr/>
        <a:lstStyle/>
        <a:p>
          <a:r>
            <a:rPr lang="en-US"/>
            <a:t>Benefit:</a:t>
          </a:r>
        </a:p>
      </dgm:t>
    </dgm:pt>
    <dgm:pt modelId="{5903D190-6A1C-4ED9-A3D2-2D357DFEA5E3}" type="parTrans" cxnId="{56894C80-4191-409C-8484-510E045B68DC}">
      <dgm:prSet/>
      <dgm:spPr/>
      <dgm:t>
        <a:bodyPr/>
        <a:lstStyle/>
        <a:p>
          <a:endParaRPr lang="en-US"/>
        </a:p>
      </dgm:t>
    </dgm:pt>
    <dgm:pt modelId="{A75064A8-0140-47AD-AF7B-6F51DE3C1A2A}" type="sibTrans" cxnId="{56894C80-4191-409C-8484-510E045B68DC}">
      <dgm:prSet/>
      <dgm:spPr/>
      <dgm:t>
        <a:bodyPr/>
        <a:lstStyle/>
        <a:p>
          <a:endParaRPr lang="en-US"/>
        </a:p>
      </dgm:t>
    </dgm:pt>
    <dgm:pt modelId="{B855C3A2-34E9-43B2-BB08-F6BB2E1700EE}">
      <dgm:prSet/>
      <dgm:spPr/>
      <dgm:t>
        <a:bodyPr/>
        <a:lstStyle/>
        <a:p>
          <a:r>
            <a:rPr lang="en-US" b="0" i="0" u="none"/>
            <a:t>Improved decision making processes and strategy developments for investors. </a:t>
          </a:r>
          <a:endParaRPr lang="en-US"/>
        </a:p>
      </dgm:t>
    </dgm:pt>
    <dgm:pt modelId="{A7DBBDDB-1A17-4CFD-9247-A12BD4D543A3}" type="parTrans" cxnId="{C3C0FEEB-F572-4FF6-BB6A-500A98BC9C7A}">
      <dgm:prSet/>
      <dgm:spPr/>
      <dgm:t>
        <a:bodyPr/>
        <a:lstStyle/>
        <a:p>
          <a:endParaRPr lang="en-US"/>
        </a:p>
      </dgm:t>
    </dgm:pt>
    <dgm:pt modelId="{8FC6D047-4F97-4EB1-9EB7-24653083EEC7}" type="sibTrans" cxnId="{C3C0FEEB-F572-4FF6-BB6A-500A98BC9C7A}">
      <dgm:prSet/>
      <dgm:spPr/>
      <dgm:t>
        <a:bodyPr/>
        <a:lstStyle/>
        <a:p>
          <a:endParaRPr lang="en-US"/>
        </a:p>
      </dgm:t>
    </dgm:pt>
    <dgm:pt modelId="{525AA7E0-B710-48AA-928F-2FA75C76BD34}">
      <dgm:prSet/>
      <dgm:spPr/>
      <dgm:t>
        <a:bodyPr/>
        <a:lstStyle/>
        <a:p>
          <a:r>
            <a:rPr lang="en-US" b="1" i="0"/>
            <a:t>Risks and Costs:</a:t>
          </a:r>
          <a:endParaRPr lang="en-US"/>
        </a:p>
      </dgm:t>
    </dgm:pt>
    <dgm:pt modelId="{802EA4AA-8430-4133-B9A8-35C44F17D102}" type="parTrans" cxnId="{0554D89B-388A-431C-B598-79EF3BADFEA6}">
      <dgm:prSet/>
      <dgm:spPr/>
      <dgm:t>
        <a:bodyPr/>
        <a:lstStyle/>
        <a:p>
          <a:endParaRPr lang="en-US"/>
        </a:p>
      </dgm:t>
    </dgm:pt>
    <dgm:pt modelId="{48E7190D-7EDB-44FA-81B9-4A997AE081BF}" type="sibTrans" cxnId="{0554D89B-388A-431C-B598-79EF3BADFEA6}">
      <dgm:prSet/>
      <dgm:spPr/>
      <dgm:t>
        <a:bodyPr/>
        <a:lstStyle/>
        <a:p>
          <a:endParaRPr lang="en-US"/>
        </a:p>
      </dgm:t>
    </dgm:pt>
    <dgm:pt modelId="{F06F9452-D974-4B57-B041-AE92F670A2AD}">
      <dgm:prSet/>
      <dgm:spPr/>
      <dgm:t>
        <a:bodyPr/>
        <a:lstStyle/>
        <a:p>
          <a:r>
            <a:rPr lang="en-US" b="0" i="0" u="none"/>
            <a:t>Handling financial data is particularly tricky because we need to ensure strict security measures to protect against data breaches and maintain privacy.</a:t>
          </a:r>
          <a:endParaRPr lang="en-US"/>
        </a:p>
      </dgm:t>
    </dgm:pt>
    <dgm:pt modelId="{B4E242F0-3437-4B7F-88DA-29450407D731}" type="parTrans" cxnId="{3DE6C6F0-024E-41DA-8285-3E01B92D01EB}">
      <dgm:prSet/>
      <dgm:spPr/>
      <dgm:t>
        <a:bodyPr/>
        <a:lstStyle/>
        <a:p>
          <a:endParaRPr lang="en-US"/>
        </a:p>
      </dgm:t>
    </dgm:pt>
    <dgm:pt modelId="{3AAFFDD7-7F6D-442C-92FF-7741D9E2C8DF}" type="sibTrans" cxnId="{3DE6C6F0-024E-41DA-8285-3E01B92D01EB}">
      <dgm:prSet/>
      <dgm:spPr/>
      <dgm:t>
        <a:bodyPr/>
        <a:lstStyle/>
        <a:p>
          <a:endParaRPr lang="en-US"/>
        </a:p>
      </dgm:t>
    </dgm:pt>
    <dgm:pt modelId="{24B7E2A7-CC33-41C0-9AD8-B354F8C64AA4}">
      <dgm:prSet/>
      <dgm:spPr/>
      <dgm:t>
        <a:bodyPr/>
        <a:lstStyle/>
        <a:p>
          <a:r>
            <a:rPr lang="en-US" b="0" i="0" u="none"/>
            <a:t>OTC market data constantly updates. To handle constant updates, a robust IT infrastructure is needed, which can handle high volumes of data transactions in real-time. Significant amounts of storage is needed &amp; it needs to be protected.</a:t>
          </a:r>
          <a:br>
            <a:rPr lang="en-US"/>
          </a:br>
          <a:endParaRPr lang="en-US"/>
        </a:p>
      </dgm:t>
    </dgm:pt>
    <dgm:pt modelId="{16724F9B-ADB7-4CC7-92F9-254232833E14}" type="parTrans" cxnId="{3BD1FD63-1005-474E-B34A-573C08CDCF8F}">
      <dgm:prSet/>
      <dgm:spPr/>
      <dgm:t>
        <a:bodyPr/>
        <a:lstStyle/>
        <a:p>
          <a:endParaRPr lang="en-US"/>
        </a:p>
      </dgm:t>
    </dgm:pt>
    <dgm:pt modelId="{0E60347F-8CBD-4978-A0AA-4FA051578BDF}" type="sibTrans" cxnId="{3BD1FD63-1005-474E-B34A-573C08CDCF8F}">
      <dgm:prSet/>
      <dgm:spPr/>
      <dgm:t>
        <a:bodyPr/>
        <a:lstStyle/>
        <a:p>
          <a:endParaRPr lang="en-US"/>
        </a:p>
      </dgm:t>
    </dgm:pt>
    <dgm:pt modelId="{3BA82BE9-D23A-664B-ACFD-75F5C538EFFE}">
      <dgm:prSet/>
      <dgm:spPr/>
      <dgm:t>
        <a:bodyPr/>
        <a:lstStyle/>
        <a:p>
          <a:endParaRPr lang="en-US"/>
        </a:p>
      </dgm:t>
    </dgm:pt>
    <dgm:pt modelId="{7CF77320-66AE-8441-844E-87107F67D0F8}" type="parTrans" cxnId="{3906B5CD-AFA0-E14D-9FA5-8DFE5060AD26}">
      <dgm:prSet/>
      <dgm:spPr/>
      <dgm:t>
        <a:bodyPr/>
        <a:lstStyle/>
        <a:p>
          <a:endParaRPr lang="en-US"/>
        </a:p>
      </dgm:t>
    </dgm:pt>
    <dgm:pt modelId="{2BA927EF-7C7E-2240-B80B-36E8D4D8765C}" type="sibTrans" cxnId="{3906B5CD-AFA0-E14D-9FA5-8DFE5060AD26}">
      <dgm:prSet/>
      <dgm:spPr/>
      <dgm:t>
        <a:bodyPr/>
        <a:lstStyle/>
        <a:p>
          <a:endParaRPr lang="en-US"/>
        </a:p>
      </dgm:t>
    </dgm:pt>
    <dgm:pt modelId="{5D232E47-C88C-EA4D-8F44-3299E02F7512}">
      <dgm:prSet/>
      <dgm:spPr/>
      <dgm:t>
        <a:bodyPr/>
        <a:lstStyle/>
        <a:p>
          <a:r>
            <a:rPr lang="en-US" b="0" i="0" u="none"/>
            <a:t>Processing this data &amp; storing it in a Datawarehouse can act as a centralized repository for market data.</a:t>
          </a:r>
          <a:endParaRPr lang="en-US"/>
        </a:p>
      </dgm:t>
    </dgm:pt>
    <dgm:pt modelId="{4E4F56C5-7FB3-694D-8275-2786BCC3539A}" type="parTrans" cxnId="{4441C75F-5279-4040-8798-E0EC4F548AD5}">
      <dgm:prSet/>
      <dgm:spPr/>
      <dgm:t>
        <a:bodyPr/>
        <a:lstStyle/>
        <a:p>
          <a:endParaRPr lang="en-US"/>
        </a:p>
      </dgm:t>
    </dgm:pt>
    <dgm:pt modelId="{ED1F9F95-B6BF-1E42-AAE3-15CEC0202CEE}" type="sibTrans" cxnId="{4441C75F-5279-4040-8798-E0EC4F548AD5}">
      <dgm:prSet/>
      <dgm:spPr/>
      <dgm:t>
        <a:bodyPr/>
        <a:lstStyle/>
        <a:p>
          <a:endParaRPr lang="en-US"/>
        </a:p>
      </dgm:t>
    </dgm:pt>
    <dgm:pt modelId="{74E9B4F5-332E-2D44-8EAE-CC4A9C2DAB8C}">
      <dgm:prSet/>
      <dgm:spPr/>
      <dgm:t>
        <a:bodyPr/>
        <a:lstStyle/>
        <a:p>
          <a:r>
            <a:rPr lang="en-US" b="0" i="0" u="none"/>
            <a:t>Historical data to discover patterns, improve their investment strategies and risk management.</a:t>
          </a:r>
          <a:endParaRPr lang="en-US"/>
        </a:p>
      </dgm:t>
    </dgm:pt>
    <dgm:pt modelId="{4CA5EA90-D720-FA41-B0DC-7C207CF8D6AF}" type="parTrans" cxnId="{FEE6D92A-11A6-B743-8E0D-4491CF79841D}">
      <dgm:prSet/>
      <dgm:spPr/>
      <dgm:t>
        <a:bodyPr/>
        <a:lstStyle/>
        <a:p>
          <a:endParaRPr lang="en-US"/>
        </a:p>
      </dgm:t>
    </dgm:pt>
    <dgm:pt modelId="{32032D64-C5C4-984B-8408-366EC18953BF}" type="sibTrans" cxnId="{FEE6D92A-11A6-B743-8E0D-4491CF79841D}">
      <dgm:prSet/>
      <dgm:spPr/>
      <dgm:t>
        <a:bodyPr/>
        <a:lstStyle/>
        <a:p>
          <a:endParaRPr lang="en-US"/>
        </a:p>
      </dgm:t>
    </dgm:pt>
    <dgm:pt modelId="{7C5850DE-F849-1A4D-A067-47E407B77422}" type="pres">
      <dgm:prSet presAssocID="{0347BF87-D648-4800-8357-5ADC1B23FB73}" presName="linear" presStyleCnt="0">
        <dgm:presLayoutVars>
          <dgm:dir/>
          <dgm:animLvl val="lvl"/>
          <dgm:resizeHandles val="exact"/>
        </dgm:presLayoutVars>
      </dgm:prSet>
      <dgm:spPr/>
    </dgm:pt>
    <dgm:pt modelId="{324B5328-BE42-9A43-A8FB-1AB996DBC963}" type="pres">
      <dgm:prSet presAssocID="{07180A38-688A-4586-9B1D-7509198FCF42}" presName="parentLin" presStyleCnt="0"/>
      <dgm:spPr/>
    </dgm:pt>
    <dgm:pt modelId="{A14EB074-FA49-0446-8A78-CD3CD8768738}" type="pres">
      <dgm:prSet presAssocID="{07180A38-688A-4586-9B1D-7509198FCF42}" presName="parentLeftMargin" presStyleLbl="node1" presStyleIdx="0" presStyleCnt="2"/>
      <dgm:spPr/>
    </dgm:pt>
    <dgm:pt modelId="{1060E018-0085-7947-A074-033C24109033}" type="pres">
      <dgm:prSet presAssocID="{07180A38-688A-4586-9B1D-7509198FCF4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3E599B-770D-7D43-A083-92ACFA434215}" type="pres">
      <dgm:prSet presAssocID="{07180A38-688A-4586-9B1D-7509198FCF42}" presName="negativeSpace" presStyleCnt="0"/>
      <dgm:spPr/>
    </dgm:pt>
    <dgm:pt modelId="{95B52326-5361-B842-9E5F-9B222622ACED}" type="pres">
      <dgm:prSet presAssocID="{07180A38-688A-4586-9B1D-7509198FCF42}" presName="childText" presStyleLbl="conFgAcc1" presStyleIdx="0" presStyleCnt="2">
        <dgm:presLayoutVars>
          <dgm:bulletEnabled val="1"/>
        </dgm:presLayoutVars>
      </dgm:prSet>
      <dgm:spPr/>
    </dgm:pt>
    <dgm:pt modelId="{C072E080-4F64-D74B-A57A-ECC57EC86798}" type="pres">
      <dgm:prSet presAssocID="{A75064A8-0140-47AD-AF7B-6F51DE3C1A2A}" presName="spaceBetweenRectangles" presStyleCnt="0"/>
      <dgm:spPr/>
    </dgm:pt>
    <dgm:pt modelId="{6FDF193A-8903-2340-9703-26B935D31705}" type="pres">
      <dgm:prSet presAssocID="{525AA7E0-B710-48AA-928F-2FA75C76BD34}" presName="parentLin" presStyleCnt="0"/>
      <dgm:spPr/>
    </dgm:pt>
    <dgm:pt modelId="{96475A55-EB4B-1B49-BD21-96098FCC874B}" type="pres">
      <dgm:prSet presAssocID="{525AA7E0-B710-48AA-928F-2FA75C76BD34}" presName="parentLeftMargin" presStyleLbl="node1" presStyleIdx="0" presStyleCnt="2"/>
      <dgm:spPr/>
    </dgm:pt>
    <dgm:pt modelId="{7DA87113-A6AF-9942-B351-46D44C38F190}" type="pres">
      <dgm:prSet presAssocID="{525AA7E0-B710-48AA-928F-2FA75C76BD3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9BF930B-CADB-734F-87DB-0A7AF938064B}" type="pres">
      <dgm:prSet presAssocID="{525AA7E0-B710-48AA-928F-2FA75C76BD34}" presName="negativeSpace" presStyleCnt="0"/>
      <dgm:spPr/>
    </dgm:pt>
    <dgm:pt modelId="{C3A65733-9F77-824A-A469-15EC6422D5CF}" type="pres">
      <dgm:prSet presAssocID="{525AA7E0-B710-48AA-928F-2FA75C76BD3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5534A16-3E1E-B642-8541-5A1D85A5B4CF}" type="presOf" srcId="{F06F9452-D974-4B57-B041-AE92F670A2AD}" destId="{C3A65733-9F77-824A-A469-15EC6422D5CF}" srcOrd="0" destOrd="0" presId="urn:microsoft.com/office/officeart/2005/8/layout/list1"/>
    <dgm:cxn modelId="{FEE6D92A-11A6-B743-8E0D-4491CF79841D}" srcId="{07180A38-688A-4586-9B1D-7509198FCF42}" destId="{74E9B4F5-332E-2D44-8EAE-CC4A9C2DAB8C}" srcOrd="3" destOrd="0" parTransId="{4CA5EA90-D720-FA41-B0DC-7C207CF8D6AF}" sibTransId="{32032D64-C5C4-984B-8408-366EC18953BF}"/>
    <dgm:cxn modelId="{5BBA4F3A-00A0-5B4D-997F-598FD05EBF35}" type="presOf" srcId="{3BA82BE9-D23A-664B-ACFD-75F5C538EFFE}" destId="{95B52326-5361-B842-9E5F-9B222622ACED}" srcOrd="0" destOrd="0" presId="urn:microsoft.com/office/officeart/2005/8/layout/list1"/>
    <dgm:cxn modelId="{4441C75F-5279-4040-8798-E0EC4F548AD5}" srcId="{07180A38-688A-4586-9B1D-7509198FCF42}" destId="{5D232E47-C88C-EA4D-8F44-3299E02F7512}" srcOrd="2" destOrd="0" parTransId="{4E4F56C5-7FB3-694D-8275-2786BCC3539A}" sibTransId="{ED1F9F95-B6BF-1E42-AAE3-15CEC0202CEE}"/>
    <dgm:cxn modelId="{3BD1FD63-1005-474E-B34A-573C08CDCF8F}" srcId="{525AA7E0-B710-48AA-928F-2FA75C76BD34}" destId="{24B7E2A7-CC33-41C0-9AD8-B354F8C64AA4}" srcOrd="1" destOrd="0" parTransId="{16724F9B-ADB7-4CC7-92F9-254232833E14}" sibTransId="{0E60347F-8CBD-4978-A0AA-4FA051578BDF}"/>
    <dgm:cxn modelId="{56894C80-4191-409C-8484-510E045B68DC}" srcId="{0347BF87-D648-4800-8357-5ADC1B23FB73}" destId="{07180A38-688A-4586-9B1D-7509198FCF42}" srcOrd="0" destOrd="0" parTransId="{5903D190-6A1C-4ED9-A3D2-2D357DFEA5E3}" sibTransId="{A75064A8-0140-47AD-AF7B-6F51DE3C1A2A}"/>
    <dgm:cxn modelId="{F8BBAA92-3979-2A4C-B704-10BA00B9FBFC}" type="presOf" srcId="{B855C3A2-34E9-43B2-BB08-F6BB2E1700EE}" destId="{95B52326-5361-B842-9E5F-9B222622ACED}" srcOrd="0" destOrd="1" presId="urn:microsoft.com/office/officeart/2005/8/layout/list1"/>
    <dgm:cxn modelId="{DDBEA998-F208-A74C-B01B-5A35098BD432}" type="presOf" srcId="{5D232E47-C88C-EA4D-8F44-3299E02F7512}" destId="{95B52326-5361-B842-9E5F-9B222622ACED}" srcOrd="0" destOrd="2" presId="urn:microsoft.com/office/officeart/2005/8/layout/list1"/>
    <dgm:cxn modelId="{55F57E9B-2B1A-2F4E-AC7E-288BB8519366}" type="presOf" srcId="{07180A38-688A-4586-9B1D-7509198FCF42}" destId="{1060E018-0085-7947-A074-033C24109033}" srcOrd="1" destOrd="0" presId="urn:microsoft.com/office/officeart/2005/8/layout/list1"/>
    <dgm:cxn modelId="{0554D89B-388A-431C-B598-79EF3BADFEA6}" srcId="{0347BF87-D648-4800-8357-5ADC1B23FB73}" destId="{525AA7E0-B710-48AA-928F-2FA75C76BD34}" srcOrd="1" destOrd="0" parTransId="{802EA4AA-8430-4133-B9A8-35C44F17D102}" sibTransId="{48E7190D-7EDB-44FA-81B9-4A997AE081BF}"/>
    <dgm:cxn modelId="{3DA357BC-CE98-BE47-BCD4-37E54FF19AA7}" type="presOf" srcId="{74E9B4F5-332E-2D44-8EAE-CC4A9C2DAB8C}" destId="{95B52326-5361-B842-9E5F-9B222622ACED}" srcOrd="0" destOrd="3" presId="urn:microsoft.com/office/officeart/2005/8/layout/list1"/>
    <dgm:cxn modelId="{8D7083C0-85A2-094E-A3DD-3B106AD9B7AF}" type="presOf" srcId="{24B7E2A7-CC33-41C0-9AD8-B354F8C64AA4}" destId="{C3A65733-9F77-824A-A469-15EC6422D5CF}" srcOrd="0" destOrd="1" presId="urn:microsoft.com/office/officeart/2005/8/layout/list1"/>
    <dgm:cxn modelId="{47DCC7C1-F97E-5246-A27E-CA2EE79CF281}" type="presOf" srcId="{525AA7E0-B710-48AA-928F-2FA75C76BD34}" destId="{7DA87113-A6AF-9942-B351-46D44C38F190}" srcOrd="1" destOrd="0" presId="urn:microsoft.com/office/officeart/2005/8/layout/list1"/>
    <dgm:cxn modelId="{3906B5CD-AFA0-E14D-9FA5-8DFE5060AD26}" srcId="{07180A38-688A-4586-9B1D-7509198FCF42}" destId="{3BA82BE9-D23A-664B-ACFD-75F5C538EFFE}" srcOrd="0" destOrd="0" parTransId="{7CF77320-66AE-8441-844E-87107F67D0F8}" sibTransId="{2BA927EF-7C7E-2240-B80B-36E8D4D8765C}"/>
    <dgm:cxn modelId="{D6411DD1-C623-2C4C-A2EE-98E0C39A0868}" type="presOf" srcId="{07180A38-688A-4586-9B1D-7509198FCF42}" destId="{A14EB074-FA49-0446-8A78-CD3CD8768738}" srcOrd="0" destOrd="0" presId="urn:microsoft.com/office/officeart/2005/8/layout/list1"/>
    <dgm:cxn modelId="{CD6862D8-7F95-2844-9AA4-EC5452DD5675}" type="presOf" srcId="{0347BF87-D648-4800-8357-5ADC1B23FB73}" destId="{7C5850DE-F849-1A4D-A067-47E407B77422}" srcOrd="0" destOrd="0" presId="urn:microsoft.com/office/officeart/2005/8/layout/list1"/>
    <dgm:cxn modelId="{3D8DFCDA-5126-4D4E-82DF-F2603D516A1B}" type="presOf" srcId="{525AA7E0-B710-48AA-928F-2FA75C76BD34}" destId="{96475A55-EB4B-1B49-BD21-96098FCC874B}" srcOrd="0" destOrd="0" presId="urn:microsoft.com/office/officeart/2005/8/layout/list1"/>
    <dgm:cxn modelId="{C3C0FEEB-F572-4FF6-BB6A-500A98BC9C7A}" srcId="{07180A38-688A-4586-9B1D-7509198FCF42}" destId="{B855C3A2-34E9-43B2-BB08-F6BB2E1700EE}" srcOrd="1" destOrd="0" parTransId="{A7DBBDDB-1A17-4CFD-9247-A12BD4D543A3}" sibTransId="{8FC6D047-4F97-4EB1-9EB7-24653083EEC7}"/>
    <dgm:cxn modelId="{3DE6C6F0-024E-41DA-8285-3E01B92D01EB}" srcId="{525AA7E0-B710-48AA-928F-2FA75C76BD34}" destId="{F06F9452-D974-4B57-B041-AE92F670A2AD}" srcOrd="0" destOrd="0" parTransId="{B4E242F0-3437-4B7F-88DA-29450407D731}" sibTransId="{3AAFFDD7-7F6D-442C-92FF-7741D9E2C8DF}"/>
    <dgm:cxn modelId="{B2417F9B-E076-DC49-A65C-65C55DBCC3E8}" type="presParOf" srcId="{7C5850DE-F849-1A4D-A067-47E407B77422}" destId="{324B5328-BE42-9A43-A8FB-1AB996DBC963}" srcOrd="0" destOrd="0" presId="urn:microsoft.com/office/officeart/2005/8/layout/list1"/>
    <dgm:cxn modelId="{4F571B80-4550-0D44-932E-0976C51AFD95}" type="presParOf" srcId="{324B5328-BE42-9A43-A8FB-1AB996DBC963}" destId="{A14EB074-FA49-0446-8A78-CD3CD8768738}" srcOrd="0" destOrd="0" presId="urn:microsoft.com/office/officeart/2005/8/layout/list1"/>
    <dgm:cxn modelId="{461A5124-E885-264C-B349-BA487E0DF297}" type="presParOf" srcId="{324B5328-BE42-9A43-A8FB-1AB996DBC963}" destId="{1060E018-0085-7947-A074-033C24109033}" srcOrd="1" destOrd="0" presId="urn:microsoft.com/office/officeart/2005/8/layout/list1"/>
    <dgm:cxn modelId="{65E37469-19EB-3C4E-9F4A-5E385A429A38}" type="presParOf" srcId="{7C5850DE-F849-1A4D-A067-47E407B77422}" destId="{CF3E599B-770D-7D43-A083-92ACFA434215}" srcOrd="1" destOrd="0" presId="urn:microsoft.com/office/officeart/2005/8/layout/list1"/>
    <dgm:cxn modelId="{030DCAB9-01A7-1247-8482-2B19ACEB591A}" type="presParOf" srcId="{7C5850DE-F849-1A4D-A067-47E407B77422}" destId="{95B52326-5361-B842-9E5F-9B222622ACED}" srcOrd="2" destOrd="0" presId="urn:microsoft.com/office/officeart/2005/8/layout/list1"/>
    <dgm:cxn modelId="{44189E28-2491-264B-A3EA-88F948D726E6}" type="presParOf" srcId="{7C5850DE-F849-1A4D-A067-47E407B77422}" destId="{C072E080-4F64-D74B-A57A-ECC57EC86798}" srcOrd="3" destOrd="0" presId="urn:microsoft.com/office/officeart/2005/8/layout/list1"/>
    <dgm:cxn modelId="{56397CA3-1286-3643-B213-36220968B580}" type="presParOf" srcId="{7C5850DE-F849-1A4D-A067-47E407B77422}" destId="{6FDF193A-8903-2340-9703-26B935D31705}" srcOrd="4" destOrd="0" presId="urn:microsoft.com/office/officeart/2005/8/layout/list1"/>
    <dgm:cxn modelId="{9E85982E-65AF-1944-BCEE-E206C54077B9}" type="presParOf" srcId="{6FDF193A-8903-2340-9703-26B935D31705}" destId="{96475A55-EB4B-1B49-BD21-96098FCC874B}" srcOrd="0" destOrd="0" presId="urn:microsoft.com/office/officeart/2005/8/layout/list1"/>
    <dgm:cxn modelId="{8EC4DE95-7683-AF43-A767-89B998A706C2}" type="presParOf" srcId="{6FDF193A-8903-2340-9703-26B935D31705}" destId="{7DA87113-A6AF-9942-B351-46D44C38F190}" srcOrd="1" destOrd="0" presId="urn:microsoft.com/office/officeart/2005/8/layout/list1"/>
    <dgm:cxn modelId="{D471F27A-678E-0841-BFFD-71E23286973B}" type="presParOf" srcId="{7C5850DE-F849-1A4D-A067-47E407B77422}" destId="{F9BF930B-CADB-734F-87DB-0A7AF938064B}" srcOrd="5" destOrd="0" presId="urn:microsoft.com/office/officeart/2005/8/layout/list1"/>
    <dgm:cxn modelId="{3D72969C-2682-3A4C-98E1-6002DB02B497}" type="presParOf" srcId="{7C5850DE-F849-1A4D-A067-47E407B77422}" destId="{C3A65733-9F77-824A-A469-15EC6422D5C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52326-5361-B842-9E5F-9B222622ACED}">
      <dsp:nvSpPr>
        <dsp:cNvPr id="0" name=""/>
        <dsp:cNvSpPr/>
      </dsp:nvSpPr>
      <dsp:spPr>
        <a:xfrm>
          <a:off x="0" y="243012"/>
          <a:ext cx="9601200" cy="12127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291592" rIns="7451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Improved decision making processes and strategy developments for investors.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Processing this data &amp; storing it in a Datawarehouse can act as a centralized repository for market data.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Historical data to discover patterns, improve their investment strategies and risk management.</a:t>
          </a:r>
          <a:endParaRPr lang="en-US" sz="1400" kern="1200"/>
        </a:p>
      </dsp:txBody>
      <dsp:txXfrm>
        <a:off x="0" y="243012"/>
        <a:ext cx="9601200" cy="1212749"/>
      </dsp:txXfrm>
    </dsp:sp>
    <dsp:sp modelId="{1060E018-0085-7947-A074-033C24109033}">
      <dsp:nvSpPr>
        <dsp:cNvPr id="0" name=""/>
        <dsp:cNvSpPr/>
      </dsp:nvSpPr>
      <dsp:spPr>
        <a:xfrm>
          <a:off x="480060" y="36372"/>
          <a:ext cx="672083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Benefit:</a:t>
          </a:r>
        </a:p>
      </dsp:txBody>
      <dsp:txXfrm>
        <a:off x="500235" y="56547"/>
        <a:ext cx="6680489" cy="372929"/>
      </dsp:txXfrm>
    </dsp:sp>
    <dsp:sp modelId="{C3A65733-9F77-824A-A469-15EC6422D5CF}">
      <dsp:nvSpPr>
        <dsp:cNvPr id="0" name=""/>
        <dsp:cNvSpPr/>
      </dsp:nvSpPr>
      <dsp:spPr>
        <a:xfrm>
          <a:off x="0" y="1738002"/>
          <a:ext cx="9601200" cy="154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291592" rIns="7451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Handling financial data is particularly tricky because we need to ensure strict security measures to protect against data breaches and maintain privacy.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OTC market data constantly updates. To handle constant updates, a robust IT infrastructure is needed, which can handle high volumes of data transactions in real-time. Significant amounts of storage is needed &amp; it needs to be protected.</a:t>
          </a:r>
          <a:br>
            <a:rPr lang="en-US" sz="1400" kern="1200"/>
          </a:br>
          <a:endParaRPr lang="en-US" sz="1400" kern="1200"/>
        </a:p>
      </dsp:txBody>
      <dsp:txXfrm>
        <a:off x="0" y="1738002"/>
        <a:ext cx="9601200" cy="1543500"/>
      </dsp:txXfrm>
    </dsp:sp>
    <dsp:sp modelId="{7DA87113-A6AF-9942-B351-46D44C38F190}">
      <dsp:nvSpPr>
        <dsp:cNvPr id="0" name=""/>
        <dsp:cNvSpPr/>
      </dsp:nvSpPr>
      <dsp:spPr>
        <a:xfrm>
          <a:off x="480060" y="1531362"/>
          <a:ext cx="672083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Risks and Costs:</a:t>
          </a:r>
          <a:endParaRPr lang="en-US" sz="1400" kern="1200"/>
        </a:p>
      </dsp:txBody>
      <dsp:txXfrm>
        <a:off x="500235" y="1551537"/>
        <a:ext cx="6680489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98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6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031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40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0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80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80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71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4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3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3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4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8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6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6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3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DAEF4B0-E199-4B68-7B62-21EDC294E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66000"/>
                    </a14:imgEffect>
                  </a14:imgLayer>
                </a14:imgProps>
              </a:ext>
            </a:extLst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54C72-5014-CC59-591F-AEAC298F8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OTC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1E6DE-18E8-BB8B-1B53-68F44DFFF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OTC Engineers</a:t>
            </a:r>
          </a:p>
          <a:p>
            <a:r>
              <a:rPr lang="en-US" b="1">
                <a:solidFill>
                  <a:srgbClr val="FFFFFF"/>
                </a:solidFill>
              </a:rPr>
              <a:t>Sanjit Guliani, </a:t>
            </a:r>
            <a:r>
              <a:rPr lang="en-US" b="1" err="1">
                <a:solidFill>
                  <a:srgbClr val="FFFFFF"/>
                </a:solidFill>
              </a:rPr>
              <a:t>Pujan</a:t>
            </a:r>
            <a:r>
              <a:rPr lang="en-US" b="1">
                <a:solidFill>
                  <a:srgbClr val="FFFFFF"/>
                </a:solidFill>
              </a:rPr>
              <a:t> Patel, Samantha Soto</a:t>
            </a:r>
          </a:p>
        </p:txBody>
      </p:sp>
    </p:spTree>
    <p:extLst>
      <p:ext uri="{BB962C8B-B14F-4D97-AF65-F5344CB8AC3E}">
        <p14:creationId xmlns:p14="http://schemas.microsoft.com/office/powerpoint/2010/main" val="3165520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DAD2-BCA1-0499-411D-95EF91DE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095" y="471763"/>
            <a:ext cx="6354633" cy="1303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Extract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95E82C-2957-D50E-D74F-95BCCA575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" r="49108"/>
          <a:stretch/>
        </p:blipFill>
        <p:spPr>
          <a:xfrm>
            <a:off x="607885" y="1775630"/>
            <a:ext cx="5917657" cy="430711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EC7A554-C7EF-757C-49EF-133846DA7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8" b="5"/>
          <a:stretch/>
        </p:blipFill>
        <p:spPr>
          <a:xfrm>
            <a:off x="6662180" y="1775630"/>
            <a:ext cx="5396748" cy="430711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0248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CC689-9294-342D-AC00-E85FB41F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6938F-0FED-0ED5-3C39-60851EBA2875}"/>
              </a:ext>
            </a:extLst>
          </p:cNvPr>
          <p:cNvSpPr txBox="1"/>
          <p:nvPr/>
        </p:nvSpPr>
        <p:spPr>
          <a:xfrm>
            <a:off x="1167384" y="2403922"/>
            <a:ext cx="4567427" cy="33189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combined_dates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pd.concat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ClosingInsideBidPriceDate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'],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ClosingInsideAskPriceDate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'],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PreviousCloseDate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'],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ClosingBestBidDate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'],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ClosingBestAskDate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'],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['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ShortInterestDate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’]])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BBAA8A-D712-8AEC-0146-7627FBA6D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2" b="2"/>
          <a:stretch/>
        </p:blipFill>
        <p:spPr>
          <a:xfrm>
            <a:off x="1269716" y="4127387"/>
            <a:ext cx="4366009" cy="2057016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1CA442-9852-C535-B23D-17EB72799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6" r="31292" b="2"/>
          <a:stretch/>
        </p:blipFill>
        <p:spPr>
          <a:xfrm>
            <a:off x="6237623" y="821175"/>
            <a:ext cx="5414339" cy="52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9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A66DB6-5CBA-47EF-7A17-61C8A00F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5410" y="-771459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Redshift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F818FBF-E19D-14DF-F068-0E6D2157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32" y="674147"/>
            <a:ext cx="3132782" cy="569596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F5D4E2-D122-492E-1E1F-800351EF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529235"/>
            <a:ext cx="6525626" cy="478002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1574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3CD028-83EF-84F7-C31A-AEADE768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2809875"/>
            <a:ext cx="2835275" cy="1255713"/>
          </a:xfrm>
        </p:spPr>
        <p:txBody>
          <a:bodyPr>
            <a:normAutofit fontScale="90000"/>
          </a:bodyPr>
          <a:lstStyle/>
          <a:p>
            <a:r>
              <a:rPr lang="en-US"/>
              <a:t>Bid-Ask Spread</a:t>
            </a:r>
          </a:p>
        </p:txBody>
      </p:sp>
      <p:pic>
        <p:nvPicPr>
          <p:cNvPr id="2" name="Content Placeholder 4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59819A39-0791-F10A-98AF-8B7F0971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41" y="82782"/>
            <a:ext cx="5290256" cy="65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AD407D2-9EEA-1AB0-D09E-ED1C78207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3783" y="856443"/>
            <a:ext cx="7395169" cy="516258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3CD028-83EF-84F7-C31A-AEADE768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8" y="2809875"/>
            <a:ext cx="2835275" cy="1255713"/>
          </a:xfrm>
        </p:spPr>
        <p:txBody>
          <a:bodyPr>
            <a:normAutofit fontScale="90000"/>
          </a:bodyPr>
          <a:lstStyle/>
          <a:p>
            <a:r>
              <a:rPr lang="en-US"/>
              <a:t>Price Change Over Time</a:t>
            </a:r>
          </a:p>
        </p:txBody>
      </p:sp>
    </p:spTree>
    <p:extLst>
      <p:ext uri="{BB962C8B-B14F-4D97-AF65-F5344CB8AC3E}">
        <p14:creationId xmlns:p14="http://schemas.microsoft.com/office/powerpoint/2010/main" val="143780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6E1ED-BC7E-FFDE-D53F-4F953A0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810303"/>
            <a:ext cx="2835464" cy="1254868"/>
          </a:xfrm>
        </p:spPr>
        <p:txBody>
          <a:bodyPr anchor="b">
            <a:noAutofit/>
          </a:bodyPr>
          <a:lstStyle/>
          <a:p>
            <a:r>
              <a:rPr lang="en-US" sz="3600">
                <a:solidFill>
                  <a:srgbClr val="262626"/>
                </a:solidFill>
              </a:rPr>
              <a:t>Avg. Share Volume over Time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5B1C3F64-9CD1-3BF0-8ECA-64CF4D2B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496090"/>
            <a:ext cx="7269468" cy="51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7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6E1ED-BC7E-FFDE-D53F-4F953A0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3" y="2810303"/>
            <a:ext cx="2835464" cy="1254868"/>
          </a:xfrm>
        </p:spPr>
        <p:txBody>
          <a:bodyPr anchor="b">
            <a:noAutofit/>
          </a:bodyPr>
          <a:lstStyle/>
          <a:p>
            <a:r>
              <a:rPr lang="en-US" sz="3600"/>
              <a:t>Trading Volume vs Price Change</a:t>
            </a:r>
            <a:endParaRPr lang="en-US" sz="3600">
              <a:solidFill>
                <a:srgbClr val="262626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8EC4BDD7-BB43-E668-268E-5B2324EFD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0296" y="496090"/>
            <a:ext cx="7163612" cy="5652919"/>
          </a:xfrm>
        </p:spPr>
      </p:pic>
    </p:spTree>
    <p:extLst>
      <p:ext uri="{BB962C8B-B14F-4D97-AF65-F5344CB8AC3E}">
        <p14:creationId xmlns:p14="http://schemas.microsoft.com/office/powerpoint/2010/main" val="104340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99FF-C74C-DA93-8963-0FA164C8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95EE-1A11-7FAC-84BE-A8E79060B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0553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2D12C21-C3EC-40E4-08F2-60351339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50" b="14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C7A08-7C23-D68F-776C-B8F9937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Business Problem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9646-331F-E246-8AC7-80DDB8ADF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OTC markets are decentralized markets where trading of financial instruments, such as stocks, commodities, and derivatives, occurs directly between two parties without a centralized exchange or broker.</a:t>
            </a:r>
          </a:p>
          <a:p>
            <a:r>
              <a:rPr lang="en-US">
                <a:solidFill>
                  <a:srgbClr val="FFFFFF"/>
                </a:solidFill>
              </a:rPr>
              <a:t>Problem: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No broker, who’s knows what type of trading is happening and between who?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Lack transparency &amp; regulations - contribute to higher potential returns but also comes with increased risks for buyers.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11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86FC-44C8-E017-340E-2A4B20B9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Business Impact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136E65-B0DE-A437-42AC-155F09EAB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57075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714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F7E5-CA67-E6DB-B4AC-9119A80B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b="1"/>
              <a:t>Business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4D4D-95B6-C793-DEFF-16D7064D2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Söhne"/>
              </a:rPr>
              <a:t>Users: Financial analysts, traders, risk managers, decision-makers.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Söhne"/>
              </a:rPr>
              <a:t>Actors in the system: Those involved in OTC market analysis and decision-making.</a:t>
            </a:r>
          </a:p>
          <a:p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BBEBD5D-1559-2659-06D2-31DBE6324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r="32728" b="-2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6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01AA-F57D-2405-9887-868AAFA9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b="1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1769-F77E-984C-92B4-BA991A64F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/>
              <a:t>OTC Market Transactions, type csv</a:t>
            </a:r>
          </a:p>
          <a:p>
            <a:r>
              <a:rPr lang="en-US"/>
              <a:t>Source: Stakeholder Bien-Aime!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DB581664-C57F-8D2E-58E0-4C0A90DCB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52" b="3"/>
          <a:stretch/>
        </p:blipFill>
        <p:spPr>
          <a:xfrm>
            <a:off x="1246135" y="1250695"/>
            <a:ext cx="4215543" cy="419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1846-51B5-39D7-1E63-6C8BD640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 b="1">
                <a:solidFill>
                  <a:srgbClr val="262626"/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C5A0-341E-6B91-C430-FB8A853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>
                <a:solidFill>
                  <a:srgbClr val="262626"/>
                </a:solidFill>
              </a:rPr>
              <a:t>Source</a:t>
            </a:r>
          </a:p>
          <a:p>
            <a:pPr lvl="1" algn="ctr"/>
            <a:r>
              <a:rPr lang="en-US" sz="1600">
                <a:solidFill>
                  <a:srgbClr val="262626"/>
                </a:solidFill>
              </a:rPr>
              <a:t>Download to local computer</a:t>
            </a:r>
          </a:p>
          <a:p>
            <a:pPr algn="ctr"/>
            <a:r>
              <a:rPr lang="en-US" sz="1600">
                <a:solidFill>
                  <a:srgbClr val="262626"/>
                </a:solidFill>
              </a:rPr>
              <a:t>ETL:</a:t>
            </a:r>
          </a:p>
          <a:p>
            <a:pPr lvl="1" algn="ctr"/>
            <a:r>
              <a:rPr lang="en-US" sz="1600">
                <a:solidFill>
                  <a:srgbClr val="262626"/>
                </a:solidFill>
              </a:rPr>
              <a:t>Extract</a:t>
            </a:r>
          </a:p>
          <a:p>
            <a:pPr lvl="1" algn="ctr"/>
            <a:r>
              <a:rPr lang="en-US" sz="1600">
                <a:solidFill>
                  <a:srgbClr val="262626"/>
                </a:solidFill>
              </a:rPr>
              <a:t>Transform</a:t>
            </a:r>
          </a:p>
          <a:p>
            <a:pPr lvl="1" algn="ctr"/>
            <a:r>
              <a:rPr lang="en-US" sz="1600">
                <a:solidFill>
                  <a:srgbClr val="262626"/>
                </a:solidFill>
              </a:rPr>
              <a:t>Load</a:t>
            </a:r>
          </a:p>
          <a:p>
            <a:pPr algn="ctr"/>
            <a:r>
              <a:rPr lang="en-US" sz="1600">
                <a:solidFill>
                  <a:srgbClr val="262626"/>
                </a:solidFill>
              </a:rPr>
              <a:t>Datawarehouse</a:t>
            </a:r>
          </a:p>
          <a:p>
            <a:pPr algn="ctr"/>
            <a:r>
              <a:rPr lang="en-US" sz="1600">
                <a:solidFill>
                  <a:srgbClr val="262626"/>
                </a:solidFill>
              </a:rPr>
              <a:t>Visualization</a:t>
            </a:r>
          </a:p>
          <a:p>
            <a:pPr lvl="1" algn="ctr"/>
            <a:endParaRPr lang="en-US" sz="1600">
              <a:solidFill>
                <a:srgbClr val="262626"/>
              </a:solidFill>
            </a:endParaRPr>
          </a:p>
        </p:txBody>
      </p:sp>
      <p:pic>
        <p:nvPicPr>
          <p:cNvPr id="1026" name="Picture 2" descr="A Complete Guide to Data Warehousing in 2022 - Analytics Vidhya">
            <a:extLst>
              <a:ext uri="{FF2B5EF4-FFF2-40B4-BE49-F238E27FC236}">
                <a16:creationId xmlns:a16="http://schemas.microsoft.com/office/drawing/2014/main" id="{1230D483-8A11-6D0B-C9D7-3E7FD5A8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2406" y="1737957"/>
            <a:ext cx="5907573" cy="3382085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3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642-19A1-DFC8-D54A-79F4114E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0813-5935-5043-CB37-B6D92ADAD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/>
              <a:t>Dimensional Modeling</a:t>
            </a:r>
          </a:p>
          <a:p>
            <a:pPr algn="ctr"/>
            <a:r>
              <a:rPr lang="en-US"/>
              <a:t>Extracting and storing to S3</a:t>
            </a:r>
          </a:p>
          <a:p>
            <a:pPr algn="ctr"/>
            <a:r>
              <a:rPr lang="en-US"/>
              <a:t>Retrieve data from S3 and transformed</a:t>
            </a:r>
          </a:p>
          <a:p>
            <a:pPr algn="ctr"/>
            <a:r>
              <a:rPr lang="en-US"/>
              <a:t>Stored it back to S3</a:t>
            </a:r>
          </a:p>
          <a:p>
            <a:pPr algn="ctr"/>
            <a:r>
              <a:rPr lang="en-US"/>
              <a:t>Created AWS Redshift serverless</a:t>
            </a:r>
          </a:p>
          <a:p>
            <a:pPr algn="ctr"/>
            <a:r>
              <a:rPr lang="en-US"/>
              <a:t>Created tables</a:t>
            </a:r>
          </a:p>
          <a:p>
            <a:pPr algn="ctr"/>
            <a:r>
              <a:rPr lang="en-US"/>
              <a:t>Loaded data in AWS redshift</a:t>
            </a:r>
          </a:p>
          <a:p>
            <a:pPr algn="ctr"/>
            <a:r>
              <a:rPr lang="en-US"/>
              <a:t>Visualize using Tableau</a:t>
            </a:r>
          </a:p>
        </p:txBody>
      </p:sp>
    </p:spTree>
    <p:extLst>
      <p:ext uri="{BB962C8B-B14F-4D97-AF65-F5344CB8AC3E}">
        <p14:creationId xmlns:p14="http://schemas.microsoft.com/office/powerpoint/2010/main" val="61044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DCEE-5221-6C6B-D312-5D7B5893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Tools Utilized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8D08-8DB9-BFAD-FC31-6B5E85ECF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ETL - Python</a:t>
            </a:r>
          </a:p>
          <a:p>
            <a:pPr lvl="1"/>
            <a:r>
              <a:rPr lang="en-US"/>
              <a:t>Pandas</a:t>
            </a:r>
          </a:p>
          <a:p>
            <a:r>
              <a:rPr lang="en-US"/>
              <a:t>AWS </a:t>
            </a:r>
          </a:p>
          <a:p>
            <a:pPr lvl="1"/>
            <a:r>
              <a:rPr lang="en-US"/>
              <a:t>S3 bucket</a:t>
            </a:r>
          </a:p>
          <a:p>
            <a:pPr lvl="1"/>
            <a:r>
              <a:rPr lang="en-US"/>
              <a:t>Redshift</a:t>
            </a:r>
          </a:p>
          <a:p>
            <a:r>
              <a:rPr lang="en-US"/>
              <a:t>Tableau</a:t>
            </a:r>
          </a:p>
        </p:txBody>
      </p:sp>
      <p:pic>
        <p:nvPicPr>
          <p:cNvPr id="1026" name="Picture 2" descr="What is Python Coding?">
            <a:extLst>
              <a:ext uri="{FF2B5EF4-FFF2-40B4-BE49-F238E27FC236}">
                <a16:creationId xmlns:a16="http://schemas.microsoft.com/office/drawing/2014/main" id="{98489267-9330-32B0-12DA-629108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97" y="5178445"/>
            <a:ext cx="968356" cy="9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S3 Bucket Cost - CloudySave">
            <a:extLst>
              <a:ext uri="{FF2B5EF4-FFF2-40B4-BE49-F238E27FC236}">
                <a16:creationId xmlns:a16="http://schemas.microsoft.com/office/drawing/2014/main" id="{1A89B94F-97DF-6A1A-035D-E83C5D31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1">
            <a:off x="8798743" y="2761415"/>
            <a:ext cx="1735015" cy="11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Redshift - A Quick Intro. For the past few months, I have been… | by  Abdul Rafee Wahab | Medium">
            <a:extLst>
              <a:ext uri="{FF2B5EF4-FFF2-40B4-BE49-F238E27FC236}">
                <a16:creationId xmlns:a16="http://schemas.microsoft.com/office/drawing/2014/main" id="{7BE4D367-9B85-20CD-5AEF-FC6BE699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578">
            <a:off x="4997535" y="2762367"/>
            <a:ext cx="1303868" cy="13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- Tableau for Data Visualization - LibGuides at Xavier University of  Louisiana">
            <a:extLst>
              <a:ext uri="{FF2B5EF4-FFF2-40B4-BE49-F238E27FC236}">
                <a16:creationId xmlns:a16="http://schemas.microsoft.com/office/drawing/2014/main" id="{101910EB-B173-C929-65EB-E1B3CC8A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18" y="3115954"/>
            <a:ext cx="3616114" cy="20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76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3D03-3284-B9C6-1E00-BE5BF806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" y="830920"/>
            <a:ext cx="3499435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262626"/>
                </a:solidFill>
              </a:rPr>
              <a:t>Dimensional Modeling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F372B5-6683-EBE8-7BBE-779083B8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221" y="448690"/>
            <a:ext cx="6773424" cy="61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6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{055894B8-5368-3A4E-81BD-9E305C1EDE00}tf10001064</Template>
  <TotalTime>0</TotalTime>
  <Words>355</Words>
  <Application>Microsoft Macintosh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Söhne</vt:lpstr>
      <vt:lpstr>Organic</vt:lpstr>
      <vt:lpstr>OTC Market</vt:lpstr>
      <vt:lpstr>Business Problem</vt:lpstr>
      <vt:lpstr>Business Impact</vt:lpstr>
      <vt:lpstr>Business Persona</vt:lpstr>
      <vt:lpstr>Data</vt:lpstr>
      <vt:lpstr>Process</vt:lpstr>
      <vt:lpstr>Method</vt:lpstr>
      <vt:lpstr>Tools Utilized</vt:lpstr>
      <vt:lpstr>Dimensional Modeling</vt:lpstr>
      <vt:lpstr>Extract</vt:lpstr>
      <vt:lpstr>Transform</vt:lpstr>
      <vt:lpstr>Redshift</vt:lpstr>
      <vt:lpstr>Bid-Ask Spread</vt:lpstr>
      <vt:lpstr>Price Change Over Time</vt:lpstr>
      <vt:lpstr>Avg. Share Volume over Time</vt:lpstr>
      <vt:lpstr>Trading Volume vs Price Change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OTC Market</dc:title>
  <dc:creator>PUJAN.PATEL2@baruchmail.cuny.edu</dc:creator>
  <cp:lastModifiedBy>PUJAN.PATEL2@baruchmail.cuny.edu</cp:lastModifiedBy>
  <cp:revision>1</cp:revision>
  <dcterms:created xsi:type="dcterms:W3CDTF">2023-12-05T22:52:19Z</dcterms:created>
  <dcterms:modified xsi:type="dcterms:W3CDTF">2023-12-10T16:34:45Z</dcterms:modified>
</cp:coreProperties>
</file>